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6"/>
  </p:notesMasterIdLst>
  <p:sldIdLst>
    <p:sldId id="256" r:id="rId2"/>
    <p:sldId id="257" r:id="rId3"/>
    <p:sldId id="298" r:id="rId4"/>
    <p:sldId id="352" r:id="rId5"/>
    <p:sldId id="347" r:id="rId6"/>
    <p:sldId id="343" r:id="rId7"/>
    <p:sldId id="356" r:id="rId8"/>
    <p:sldId id="357" r:id="rId9"/>
    <p:sldId id="312" r:id="rId10"/>
    <p:sldId id="299" r:id="rId11"/>
    <p:sldId id="324" r:id="rId12"/>
    <p:sldId id="344" r:id="rId13"/>
    <p:sldId id="345" r:id="rId14"/>
    <p:sldId id="346" r:id="rId15"/>
    <p:sldId id="351" r:id="rId16"/>
    <p:sldId id="355" r:id="rId17"/>
    <p:sldId id="307" r:id="rId18"/>
    <p:sldId id="314" r:id="rId19"/>
    <p:sldId id="350" r:id="rId20"/>
    <p:sldId id="348" r:id="rId21"/>
    <p:sldId id="349" r:id="rId22"/>
    <p:sldId id="353" r:id="rId23"/>
    <p:sldId id="306" r:id="rId24"/>
    <p:sldId id="29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95B1B33-B0FF-450C-94FC-259680BD281F}" type="datetime1">
              <a:rPr lang="ko-KR" altLang="en-US"/>
              <a:pPr lvl="0">
                <a:defRPr/>
              </a:pPr>
              <a:t>2021-06-30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D5253BE-8249-450C-84D5-A2F7018CDC9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946408" y="2413336"/>
            <a:ext cx="6320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마우스 교육 </a:t>
            </a:r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차</a:t>
            </a:r>
            <a:endParaRPr lang="ko-KR" altLang="en-US" sz="66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4845497" y="5754256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25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기 김종욱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박상재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D06F2-2059-4C79-9404-BC147C772BC2}"/>
              </a:ext>
            </a:extLst>
          </p:cNvPr>
          <p:cNvSpPr txBox="1"/>
          <p:nvPr/>
        </p:nvSpPr>
        <p:spPr>
          <a:xfrm>
            <a:off x="5109191" y="3726331"/>
            <a:ext cx="197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rPr>
              <a:t>2021 – 07 – 01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146138" y="2166779"/>
            <a:ext cx="5078439" cy="1862048"/>
            <a:chOff x="3403335" y="2335819"/>
            <a:chExt cx="5078439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706381" y="3083653"/>
              <a:ext cx="37753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하드웨어</a:t>
              </a:r>
              <a:endPara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78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솔리드웍스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1B07E-CF6B-439E-8FD0-E99F189C1403}"/>
              </a:ext>
            </a:extLst>
          </p:cNvPr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  <a:p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솔리드웍스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CCB958-E440-4C89-81EF-9F24E5A7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1869538"/>
            <a:ext cx="10422385" cy="43995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B9F600-1D55-4A68-B5AF-61B66351DBD3}"/>
              </a:ext>
            </a:extLst>
          </p:cNvPr>
          <p:cNvSpPr/>
          <p:nvPr/>
        </p:nvSpPr>
        <p:spPr>
          <a:xfrm>
            <a:off x="9756559" y="2201044"/>
            <a:ext cx="742712" cy="12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하드웨어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1B07E-CF6B-439E-8FD0-E99F189C1403}"/>
              </a:ext>
            </a:extLst>
          </p:cNvPr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  <a:p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솔리드웍스</a:t>
            </a:r>
            <a:r>
              <a:rPr lang="ko-KR" altLang="en-US" dirty="0"/>
              <a:t> 이용하여 밑판</a:t>
            </a:r>
            <a:r>
              <a:rPr lang="en-US" altLang="ko-KR" dirty="0"/>
              <a:t>, </a:t>
            </a:r>
            <a:r>
              <a:rPr lang="ko-KR" altLang="en-US" dirty="0"/>
              <a:t>모터가드 제작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A04CE2-926A-4FFB-8CEF-84A77489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2" y="2201044"/>
            <a:ext cx="2346777" cy="31290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BBEAFC-B50F-4BA1-AC3A-55B6186C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09" y="2327264"/>
            <a:ext cx="2759621" cy="2650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6FFC4D-E81E-47E8-A1E6-BB8CB6E76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822" y="1688752"/>
            <a:ext cx="2407008" cy="2520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87F780-6A87-4176-95A0-0A83094C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272" y="3428998"/>
            <a:ext cx="2017399" cy="26508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6F0976-0CED-4BA4-916E-6A5218FA7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414" y="3721458"/>
            <a:ext cx="1988102" cy="26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하드웨어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마우스 바퀴</a:t>
            </a:r>
            <a:endParaRPr lang="en-US" altLang="ko-KR" dirty="0"/>
          </a:p>
          <a:p>
            <a:pPr algn="l"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베어링</a:t>
            </a:r>
            <a:r>
              <a:rPr lang="en-US" altLang="ko-KR" dirty="0"/>
              <a:t>, </a:t>
            </a:r>
            <a:r>
              <a:rPr lang="ko-KR" altLang="en-US" dirty="0" err="1"/>
              <a:t>스퍼</a:t>
            </a:r>
            <a:r>
              <a:rPr lang="ko-KR" altLang="en-US" dirty="0"/>
              <a:t> 기어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피니언</a:t>
            </a:r>
            <a:r>
              <a:rPr lang="ko-KR" altLang="en-US" dirty="0"/>
              <a:t> 기어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스퍼기어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바퀴축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피니언기어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모터축</a:t>
            </a:r>
            <a:r>
              <a:rPr lang="en-US" altLang="ko-KR" dirty="0"/>
              <a:t>)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두 기어의 모듈이 같아야 맞물림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스퍼기어와</a:t>
            </a:r>
            <a:r>
              <a:rPr lang="ko-KR" altLang="en-US" dirty="0"/>
              <a:t> </a:t>
            </a:r>
            <a:r>
              <a:rPr lang="ko-KR" altLang="en-US" dirty="0" err="1"/>
              <a:t>피니언기어는</a:t>
            </a:r>
            <a:r>
              <a:rPr lang="ko-KR" altLang="en-US" dirty="0"/>
              <a:t> </a:t>
            </a:r>
            <a:r>
              <a:rPr lang="en-US" altLang="ko-KR" dirty="0" err="1"/>
              <a:t>Gearwizard</a:t>
            </a:r>
            <a:r>
              <a:rPr lang="en-US" altLang="ko-KR" dirty="0"/>
              <a:t> </a:t>
            </a:r>
            <a:r>
              <a:rPr lang="ko-KR" altLang="en-US" dirty="0"/>
              <a:t>에서 설계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CA6996-1D4D-428D-9959-FCF0BF8C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35" y="4434395"/>
            <a:ext cx="3418215" cy="23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마우스 하드웨어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-21771" y="0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기어비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 두 기어의 </a:t>
            </a:r>
            <a:r>
              <a:rPr lang="ko-KR" altLang="en-US" dirty="0" err="1"/>
              <a:t>잇수로</a:t>
            </a:r>
            <a:r>
              <a:rPr lang="ko-KR" altLang="en-US" dirty="0"/>
              <a:t> 나눈 값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ex) </a:t>
            </a:r>
            <a:r>
              <a:rPr lang="ko-KR" altLang="en-US" dirty="0" err="1"/>
              <a:t>스퍼기어</a:t>
            </a:r>
            <a:r>
              <a:rPr lang="ko-KR" altLang="en-US" dirty="0"/>
              <a:t> </a:t>
            </a:r>
            <a:r>
              <a:rPr lang="en-US" altLang="ko-KR" dirty="0"/>
              <a:t>58 </a:t>
            </a:r>
            <a:r>
              <a:rPr lang="ko-KR" altLang="en-US" dirty="0" err="1"/>
              <a:t>피니언기어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58/12 = 4.833333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틱당</a:t>
            </a:r>
            <a:r>
              <a:rPr lang="ko-KR" altLang="en-US" dirty="0"/>
              <a:t> 거리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바퀴지름</a:t>
            </a:r>
            <a:r>
              <a:rPr lang="ko-KR" altLang="en-US" dirty="0"/>
              <a:t> </a:t>
            </a:r>
            <a:r>
              <a:rPr lang="en-US" altLang="ko-KR" dirty="0"/>
              <a:t>* 3.14 / (512*4) </a:t>
            </a:r>
            <a:r>
              <a:rPr lang="ko-KR" altLang="en-US" dirty="0" err="1"/>
              <a:t>엔코더</a:t>
            </a:r>
            <a:r>
              <a:rPr lang="ko-KR" altLang="en-US" dirty="0"/>
              <a:t> 분해능</a:t>
            </a:r>
            <a:r>
              <a:rPr lang="en-US" altLang="ko-KR" dirty="0"/>
              <a:t> / (4.83333) </a:t>
            </a:r>
            <a:r>
              <a:rPr lang="ko-KR" altLang="en-US" dirty="0" err="1"/>
              <a:t>기어비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200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배터리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1B07E-CF6B-439E-8FD0-E99F189C1403}"/>
              </a:ext>
            </a:extLst>
          </p:cNvPr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  <a:p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배터리 </a:t>
            </a:r>
            <a:r>
              <a:rPr lang="en-US" altLang="ko-KR" dirty="0"/>
              <a:t>2cell battery (1cell</a:t>
            </a:r>
            <a:r>
              <a:rPr lang="ko-KR" altLang="en-US" dirty="0"/>
              <a:t> </a:t>
            </a:r>
            <a:r>
              <a:rPr lang="en-US" altLang="ko-KR" dirty="0"/>
              <a:t>3.7 V</a:t>
            </a:r>
            <a:r>
              <a:rPr lang="ko-KR" altLang="en-US" dirty="0"/>
              <a:t> 완충 시 </a:t>
            </a:r>
            <a:r>
              <a:rPr lang="en-US" altLang="ko-KR" dirty="0"/>
              <a:t>1cell </a:t>
            </a:r>
            <a:r>
              <a:rPr lang="ko-KR" altLang="en-US" dirty="0"/>
              <a:t>당</a:t>
            </a:r>
            <a:r>
              <a:rPr lang="en-US" altLang="ko-KR" dirty="0"/>
              <a:t>4.2 V)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배터리 단위 </a:t>
            </a:r>
            <a:r>
              <a:rPr lang="en-US" altLang="ko-KR" dirty="0" err="1"/>
              <a:t>mAh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1 </a:t>
            </a:r>
            <a:r>
              <a:rPr lang="ko-KR" altLang="en-US" dirty="0"/>
              <a:t>시간에 사용할 수 있는 </a:t>
            </a:r>
            <a:r>
              <a:rPr lang="ko-KR" altLang="en-US" dirty="0" err="1"/>
              <a:t>전류량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방전률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용량의 비례하여 소모</a:t>
            </a:r>
            <a:r>
              <a:rPr lang="en-US" altLang="ko-KR" dirty="0"/>
              <a:t>, </a:t>
            </a:r>
            <a:r>
              <a:rPr lang="ko-KR" altLang="en-US" dirty="0"/>
              <a:t>충전을 함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240mAh</a:t>
            </a:r>
            <a:r>
              <a:rPr lang="ko-KR" altLang="en-US" dirty="0"/>
              <a:t>의 </a:t>
            </a:r>
            <a:r>
              <a:rPr lang="en-US" altLang="ko-KR" dirty="0"/>
              <a:t>2C 480mA</a:t>
            </a:r>
            <a:r>
              <a:rPr lang="ko-KR" altLang="en-US" dirty="0"/>
              <a:t>까지 소모전류로 사용가능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사용시간 </a:t>
            </a:r>
            <a:r>
              <a:rPr lang="en-US" altLang="ko-KR" dirty="0"/>
              <a:t>240mAh /480mA 30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24E1F7-1F98-448D-8678-E13713A7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48" y="2102332"/>
            <a:ext cx="1885950" cy="1447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287EDC-B583-435D-8B0A-752CD015DD5A}"/>
              </a:ext>
            </a:extLst>
          </p:cNvPr>
          <p:cNvSpPr txBox="1"/>
          <p:nvPr/>
        </p:nvSpPr>
        <p:spPr>
          <a:xfrm>
            <a:off x="10055856" y="1650994"/>
            <a:ext cx="157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yj402035</a:t>
            </a:r>
          </a:p>
        </p:txBody>
      </p:sp>
    </p:spTree>
    <p:extLst>
      <p:ext uri="{BB962C8B-B14F-4D97-AF65-F5344CB8AC3E}">
        <p14:creationId xmlns:p14="http://schemas.microsoft.com/office/powerpoint/2010/main" val="138558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393844" cy="830997"/>
            <a:chOff x="3819245" y="188165"/>
            <a:chExt cx="6393844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1" y="271010"/>
              <a:ext cx="560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배터리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하드웨어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1B07E-CF6B-439E-8FD0-E99F189C1403}"/>
              </a:ext>
            </a:extLst>
          </p:cNvPr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  <a:p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A5C8279-DA17-400F-A432-A5A2B2B80CB4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배터리 </a:t>
            </a:r>
            <a:r>
              <a:rPr lang="en-US" altLang="ko-KR" dirty="0"/>
              <a:t>2cell battery (1cell 3.7 V </a:t>
            </a:r>
            <a:r>
              <a:rPr lang="ko-KR" altLang="en-US" dirty="0"/>
              <a:t>완충 시 </a:t>
            </a:r>
            <a:r>
              <a:rPr lang="en-US" altLang="ko-KR" dirty="0"/>
              <a:t>1cell </a:t>
            </a:r>
            <a:r>
              <a:rPr lang="ko-KR" altLang="en-US" dirty="0"/>
              <a:t>당</a:t>
            </a:r>
            <a:r>
              <a:rPr lang="en-US" altLang="ko-KR" dirty="0"/>
              <a:t>4.2 V)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사용 시 주의점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Low battery</a:t>
            </a:r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배터리 용량이 거의 없는 것으로 사용시 보드나 모터가 망가질 수 있음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배터리 자체도 더 이상 사용 못할 수 있음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  <a:defRPr/>
            </a:pPr>
            <a:r>
              <a:rPr lang="en-US" altLang="ko-KR" dirty="0"/>
              <a:t>(3.7V </a:t>
            </a:r>
            <a:r>
              <a:rPr lang="ko-KR" altLang="en-US" dirty="0"/>
              <a:t>의 배터리의 경우 </a:t>
            </a:r>
            <a:r>
              <a:rPr lang="en-US" altLang="ko-KR" dirty="0"/>
              <a:t>3.2V </a:t>
            </a:r>
            <a:r>
              <a:rPr lang="ko-KR" altLang="en-US" dirty="0"/>
              <a:t>이하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260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146138" y="2166779"/>
            <a:ext cx="5078439" cy="1862048"/>
            <a:chOff x="3403335" y="2335819"/>
            <a:chExt cx="5078439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706381" y="3083653"/>
              <a:ext cx="37753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알고리즘</a:t>
              </a:r>
              <a:endParaRPr lang="en-US" altLang="ko-KR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89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좌수법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557400" y="1505895"/>
            <a:ext cx="10972800" cy="465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왼손으로 왼쪽 벽을 짚고 따라가는 미로 탈출 법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최우선 순위는 좌회전이며</a:t>
            </a:r>
            <a:r>
              <a:rPr lang="en-US" altLang="ko-KR" dirty="0"/>
              <a:t>, 2</a:t>
            </a:r>
            <a:r>
              <a:rPr lang="ko-KR" altLang="en-US" dirty="0"/>
              <a:t>순위는 직진</a:t>
            </a:r>
            <a:r>
              <a:rPr lang="en-US" altLang="ko-KR" dirty="0"/>
              <a:t>, 3</a:t>
            </a:r>
            <a:r>
              <a:rPr lang="ko-KR" altLang="en-US" dirty="0"/>
              <a:t>순위는 우회전</a:t>
            </a:r>
            <a:r>
              <a:rPr lang="en-US" altLang="ko-KR" dirty="0"/>
              <a:t>, 4</a:t>
            </a:r>
            <a:r>
              <a:rPr lang="ko-KR" altLang="en-US" dirty="0"/>
              <a:t>순위는 </a:t>
            </a:r>
            <a:r>
              <a:rPr lang="en-US" altLang="ko-KR" dirty="0"/>
              <a:t>U</a:t>
            </a:r>
            <a:r>
              <a:rPr lang="ko-KR" altLang="en-US" dirty="0"/>
              <a:t>턴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매우 간단하게 구현가능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시간이 오래 걸리며</a:t>
            </a:r>
            <a:r>
              <a:rPr lang="en-US" altLang="ko-KR" dirty="0"/>
              <a:t>, </a:t>
            </a:r>
          </a:p>
          <a:p>
            <a:pPr marL="109728" algn="l"/>
            <a:r>
              <a:rPr lang="ko-KR" altLang="en-US" dirty="0"/>
              <a:t>마우스에서 간혹 종점을 찾을 수 없을 수도 있음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E90A7-9942-49C9-B7A8-9EEAA2A8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536" y="3034029"/>
            <a:ext cx="3600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등고선 알고리즘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69F5420-89B3-45B9-8853-399DE2FAB7E9}"/>
              </a:ext>
            </a:extLst>
          </p:cNvPr>
          <p:cNvSpPr txBox="1">
            <a:spLocks/>
          </p:cNvSpPr>
          <p:nvPr/>
        </p:nvSpPr>
        <p:spPr>
          <a:xfrm>
            <a:off x="557400" y="1401254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종점을 </a:t>
            </a:r>
            <a:r>
              <a:rPr lang="en-US" altLang="ko-KR" dirty="0"/>
              <a:t>0</a:t>
            </a:r>
            <a:r>
              <a:rPr lang="ko-KR" altLang="en-US" dirty="0"/>
              <a:t>으로 두고 종점과 벽이 없는 인접한 블록에는 </a:t>
            </a:r>
            <a:r>
              <a:rPr lang="en-US" altLang="ko-KR" dirty="0"/>
              <a:t>1</a:t>
            </a:r>
            <a:r>
              <a:rPr lang="ko-KR" altLang="en-US" dirty="0"/>
              <a:t>이라고 씀</a:t>
            </a:r>
            <a:endParaRPr lang="en-US" altLang="ko-KR" dirty="0"/>
          </a:p>
          <a:p>
            <a:pPr marL="109728" algn="l"/>
            <a:r>
              <a:rPr lang="en-US" altLang="ko-KR" dirty="0"/>
              <a:t>1</a:t>
            </a:r>
            <a:r>
              <a:rPr lang="ko-KR" altLang="en-US" dirty="0"/>
              <a:t>과 벽이 없이 인접한 블록에는 </a:t>
            </a:r>
            <a:r>
              <a:rPr lang="en-US" altLang="ko-KR" dirty="0"/>
              <a:t>2</a:t>
            </a:r>
            <a:r>
              <a:rPr lang="ko-KR" altLang="en-US" dirty="0"/>
              <a:t>라고 씀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위를 반복하여 출발점에서 </a:t>
            </a:r>
            <a:r>
              <a:rPr lang="ko-KR" altLang="en-US" dirty="0" err="1"/>
              <a:t>무게값이</a:t>
            </a:r>
            <a:r>
              <a:rPr lang="ko-KR" altLang="en-US" dirty="0"/>
              <a:t> 적은 쪽</a:t>
            </a:r>
            <a:r>
              <a:rPr lang="en-US" altLang="ko-KR" dirty="0"/>
              <a:t>(</a:t>
            </a:r>
            <a:r>
              <a:rPr lang="ko-KR" altLang="en-US" dirty="0"/>
              <a:t>종점</a:t>
            </a:r>
            <a:r>
              <a:rPr lang="en-US" altLang="ko-KR" dirty="0"/>
              <a:t>) </a:t>
            </a:r>
            <a:r>
              <a:rPr lang="ko-KR" altLang="en-US" dirty="0"/>
              <a:t>으로 이동함  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79C600-CA28-4AA5-9BC0-C0687339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018" y="3651008"/>
            <a:ext cx="2162175" cy="245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097111-C6D1-4FCB-BCB8-ABB7634D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809" y="3651008"/>
            <a:ext cx="2124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6" y="168855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736228" y="1578280"/>
            <a:ext cx="3129187" cy="2358966"/>
            <a:chOff x="3403335" y="2759010"/>
            <a:chExt cx="3129187" cy="235896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5" y="2759010"/>
              <a:ext cx="2308449" cy="1015663"/>
              <a:chOff x="3403335" y="2759010"/>
              <a:chExt cx="2308449" cy="10156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5" y="2759010"/>
                <a:ext cx="1066318" cy="10156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4B18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706381" y="3083653"/>
                <a:ext cx="10054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부품</a:t>
                </a:r>
                <a:endParaRPr lang="en-US" altLang="ko-KR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3403335" y="4102313"/>
              <a:ext cx="3129187" cy="1015663"/>
              <a:chOff x="3403335" y="4102313"/>
              <a:chExt cx="3129187" cy="101566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3403335" y="4102313"/>
                <a:ext cx="1066318" cy="10156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6000" b="1" dirty="0">
                    <a:solidFill>
                      <a:srgbClr val="F4B183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4706381" y="441803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하드웨어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736228" y="4264057"/>
            <a:ext cx="3129187" cy="1015663"/>
            <a:chOff x="708625" y="2565087"/>
            <a:chExt cx="3129187" cy="1015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708625" y="2565087"/>
              <a:ext cx="106631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60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2011671" y="278053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알고리즘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84F9B0-1AEF-49FE-ADA2-39CF52970B71}"/>
              </a:ext>
            </a:extLst>
          </p:cNvPr>
          <p:cNvGrpSpPr/>
          <p:nvPr/>
        </p:nvGrpSpPr>
        <p:grpSpPr>
          <a:xfrm>
            <a:off x="736228" y="5606531"/>
            <a:ext cx="3129187" cy="1015663"/>
            <a:chOff x="708625" y="2565087"/>
            <a:chExt cx="3129187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B8E537-6C6F-4190-920A-53CC9DF815AC}"/>
                </a:ext>
              </a:extLst>
            </p:cNvPr>
            <p:cNvSpPr txBox="1"/>
            <p:nvPr/>
          </p:nvSpPr>
          <p:spPr>
            <a:xfrm>
              <a:off x="708625" y="2565087"/>
              <a:ext cx="106631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60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60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D35274-1C2E-4C97-8543-B76105FE2699}"/>
                </a:ext>
              </a:extLst>
            </p:cNvPr>
            <p:cNvSpPr txBox="1"/>
            <p:nvPr/>
          </p:nvSpPr>
          <p:spPr>
            <a:xfrm>
              <a:off x="2011671" y="278053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공지사항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Sensor.c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20485" y="1576660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ko-KR" altLang="en-US" dirty="0"/>
              <a:t>발광센서를 켜주고</a:t>
            </a:r>
            <a:r>
              <a:rPr lang="en-US" altLang="ko-KR" dirty="0"/>
              <a:t>, </a:t>
            </a:r>
            <a:r>
              <a:rPr lang="ko-KR" altLang="en-US" dirty="0"/>
              <a:t>수광 </a:t>
            </a:r>
            <a:r>
              <a:rPr lang="ko-KR" altLang="en-US" dirty="0" err="1"/>
              <a:t>센서값을</a:t>
            </a:r>
            <a:r>
              <a:rPr lang="ko-KR" altLang="en-US" dirty="0"/>
              <a:t> 읽는다</a:t>
            </a:r>
            <a:r>
              <a:rPr lang="en-US" altLang="ko-KR" dirty="0"/>
              <a:t>.</a:t>
            </a:r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 err="1"/>
              <a:t>센서값을</a:t>
            </a:r>
            <a:r>
              <a:rPr lang="ko-KR" altLang="en-US" dirty="0"/>
              <a:t> 필터링 하여 마우스의 위치를 인지한다</a:t>
            </a:r>
            <a:r>
              <a:rPr lang="en-US" altLang="ko-KR" dirty="0"/>
              <a:t>.</a:t>
            </a:r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 err="1"/>
              <a:t>세팅된</a:t>
            </a:r>
            <a:r>
              <a:rPr lang="ko-KR" altLang="en-US" dirty="0"/>
              <a:t> </a:t>
            </a:r>
            <a:r>
              <a:rPr lang="ko-KR" altLang="en-US" dirty="0" err="1"/>
              <a:t>센서값과</a:t>
            </a:r>
            <a:r>
              <a:rPr lang="ko-KR" altLang="en-US" dirty="0"/>
              <a:t> 비교해서 중앙으로 포지셔닝을 한다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12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Motor.c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09600" y="1226094"/>
            <a:ext cx="10972800" cy="482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/>
              <a:t>PID</a:t>
            </a:r>
            <a:r>
              <a:rPr lang="ko-KR" altLang="en-US" dirty="0"/>
              <a:t> 제어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en-US" altLang="ko-KR" dirty="0"/>
              <a:t>P(</a:t>
            </a:r>
            <a:r>
              <a:rPr lang="ko-KR" altLang="en-US" dirty="0"/>
              <a:t>비례</a:t>
            </a:r>
            <a:r>
              <a:rPr lang="en-US" altLang="ko-KR" dirty="0"/>
              <a:t>)+I(</a:t>
            </a:r>
            <a:r>
              <a:rPr lang="ko-KR" altLang="en-US" dirty="0"/>
              <a:t>적분</a:t>
            </a:r>
            <a:r>
              <a:rPr lang="en-US" altLang="ko-KR" dirty="0"/>
              <a:t>)+D(</a:t>
            </a:r>
            <a:r>
              <a:rPr lang="ko-KR" altLang="en-US" dirty="0"/>
              <a:t>미분</a:t>
            </a:r>
            <a:r>
              <a:rPr lang="en-US" altLang="ko-KR" dirty="0"/>
              <a:t>) </a:t>
            </a:r>
            <a:r>
              <a:rPr lang="ko-KR" altLang="en-US" dirty="0"/>
              <a:t>제어를 사용하여 목표 거리나 속도에 근접함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6B234-32F8-40DB-86E6-B2A9547C4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6" y="2608748"/>
            <a:ext cx="4381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1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Motor.c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알고리즘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09600" y="1226094"/>
            <a:ext cx="10972800" cy="4828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algn="l"/>
            <a:r>
              <a:rPr lang="en-US" altLang="ko-KR" dirty="0" err="1"/>
              <a:t>move_to_stop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두 모터의 속도와 거리를 각각 매개변수로 받는 함수</a:t>
            </a:r>
            <a:endParaRPr lang="en-US" altLang="ko-KR" dirty="0"/>
          </a:p>
          <a:p>
            <a:pPr marL="109728" algn="l"/>
            <a:r>
              <a:rPr lang="ko-KR" altLang="en-US" dirty="0"/>
              <a:t>한 </a:t>
            </a:r>
            <a:r>
              <a:rPr lang="ko-KR" altLang="en-US" dirty="0" err="1"/>
              <a:t>칸씩</a:t>
            </a:r>
            <a:r>
              <a:rPr lang="ko-KR" altLang="en-US" dirty="0"/>
              <a:t> 주행하거나</a:t>
            </a:r>
            <a:r>
              <a:rPr lang="en-US" altLang="ko-KR" dirty="0"/>
              <a:t>, 90</a:t>
            </a:r>
            <a:r>
              <a:rPr lang="ko-KR" altLang="en-US" dirty="0"/>
              <a:t>도 턴</a:t>
            </a:r>
            <a:r>
              <a:rPr lang="en-US" altLang="ko-KR" dirty="0"/>
              <a:t>, 180</a:t>
            </a:r>
            <a:r>
              <a:rPr lang="ko-KR" altLang="en-US" dirty="0"/>
              <a:t>도 유턴할 때 사용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en-US" altLang="ko-KR" dirty="0" err="1"/>
              <a:t>move_to_move</a:t>
            </a:r>
            <a:endParaRPr lang="en-US" altLang="ko-KR" dirty="0"/>
          </a:p>
          <a:p>
            <a:pPr marL="109728" algn="l"/>
            <a:endParaRPr lang="en-US" altLang="ko-KR" dirty="0"/>
          </a:p>
          <a:p>
            <a:pPr marL="109728" algn="l"/>
            <a:r>
              <a:rPr lang="ko-KR" altLang="en-US" dirty="0"/>
              <a:t>모터의 속도와 거리</a:t>
            </a:r>
            <a:r>
              <a:rPr lang="en-US" altLang="ko-KR" dirty="0"/>
              <a:t>, </a:t>
            </a:r>
            <a:r>
              <a:rPr lang="ko-KR" altLang="en-US" dirty="0"/>
              <a:t>가속과 감속을 매개변수로 받는 함수</a:t>
            </a:r>
            <a:endParaRPr lang="en-US" altLang="ko-KR" dirty="0"/>
          </a:p>
          <a:p>
            <a:pPr marL="109728" algn="l"/>
            <a:r>
              <a:rPr lang="ko-KR" altLang="en-US" dirty="0"/>
              <a:t>직진 </a:t>
            </a:r>
            <a:r>
              <a:rPr lang="ko-KR" altLang="en-US" dirty="0" err="1"/>
              <a:t>가속시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72E144-7C85-487C-9D17-FBCD1FD2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4569"/>
            <a:ext cx="9248775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63FF44-5D10-414E-8601-A5A6F4C5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9" y="4457157"/>
            <a:ext cx="9944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36566" y="-1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501757" y="2497975"/>
            <a:ext cx="7188485" cy="1862048"/>
            <a:chOff x="3403335" y="2335819"/>
            <a:chExt cx="7188485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04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661992" y="2482013"/>
              <a:ext cx="592982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공지사항</a:t>
              </a:r>
              <a:endPara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3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263069" cy="830997"/>
            <a:chOff x="3819245" y="188165"/>
            <a:chExt cx="4263069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4792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과제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공지사항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9E999C-3AF7-4B97-96BD-2084E831AC84}"/>
              </a:ext>
            </a:extLst>
          </p:cNvPr>
          <p:cNvSpPr txBox="1">
            <a:spLocks/>
          </p:cNvSpPr>
          <p:nvPr/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/>
            <a:r>
              <a:rPr lang="ko-KR" altLang="en-US" dirty="0"/>
              <a:t>필요한 부품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일까지 구매</a:t>
            </a:r>
            <a:endParaRPr lang="en-US" altLang="ko-KR" dirty="0"/>
          </a:p>
          <a:p>
            <a:pPr marL="109728"/>
            <a:endParaRPr lang="en-US" altLang="ko-KR" dirty="0"/>
          </a:p>
          <a:p>
            <a:pPr marL="109728"/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 까지 </a:t>
            </a:r>
            <a:r>
              <a:rPr lang="ko-KR" altLang="en-US" dirty="0" err="1"/>
              <a:t>솔리드웍스</a:t>
            </a:r>
            <a:r>
              <a:rPr lang="ko-KR" altLang="en-US" dirty="0"/>
              <a:t> 사용하여 밑판</a:t>
            </a:r>
            <a:r>
              <a:rPr lang="en-US" altLang="ko-KR" dirty="0"/>
              <a:t>, </a:t>
            </a:r>
            <a:r>
              <a:rPr lang="ko-KR" altLang="en-US" dirty="0"/>
              <a:t>모터 가드 그린 다음</a:t>
            </a:r>
            <a:endParaRPr lang="en-US" altLang="ko-KR" dirty="0"/>
          </a:p>
          <a:p>
            <a:pPr marL="109728"/>
            <a:r>
              <a:rPr lang="ko-KR" altLang="en-US" dirty="0"/>
              <a:t>검사 맡고 </a:t>
            </a:r>
            <a:endParaRPr lang="en-US" altLang="ko-KR" dirty="0"/>
          </a:p>
          <a:p>
            <a:pPr marL="109728"/>
            <a:endParaRPr lang="en-US" altLang="ko-KR" dirty="0"/>
          </a:p>
          <a:p>
            <a:pPr marL="109728"/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8~9</a:t>
            </a:r>
            <a:r>
              <a:rPr lang="ko-KR" altLang="en-US" dirty="0"/>
              <a:t>일 날 제작 맡기기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85727-6E34-494A-90A7-9C0A6BF398F9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61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146138" y="2166779"/>
            <a:ext cx="3539556" cy="1862048"/>
            <a:chOff x="3403335" y="2335819"/>
            <a:chExt cx="3539556" cy="1862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5" y="2335819"/>
              <a:ext cx="1871025" cy="18620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15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115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706381" y="3083653"/>
              <a:ext cx="22365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  부품</a:t>
              </a:r>
              <a:endPara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66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/>
                  <a:ea typeface="HY헤드라인M"/>
                  <a:cs typeface="KoPubWorld돋움체 Bold"/>
                </a:rPr>
                <a:t>부품</a:t>
              </a:r>
              <a:endPara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F4B183"/>
                  </a:solidFill>
                  <a:latin typeface="HY헤드라인M"/>
                  <a:ea typeface="HY헤드라인M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F4B183"/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부품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내용 개체 틀 2"/>
          <p:cNvSpPr txBox="1"/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/>
              <a:t>마우스에 필요한 부품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/>
              <a:t>MCU – TMS320F2809PZA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/>
              <a:t>모터 </a:t>
            </a:r>
            <a:r>
              <a:rPr lang="en-US" altLang="ko-KR" dirty="0"/>
              <a:t>– </a:t>
            </a:r>
            <a:r>
              <a:rPr lang="en-US" altLang="ko-KR" dirty="0" err="1"/>
              <a:t>faulhaber</a:t>
            </a:r>
            <a:r>
              <a:rPr lang="en-US" altLang="ko-KR" dirty="0"/>
              <a:t> 1717 006sr</a:t>
            </a:r>
          </a:p>
          <a:p>
            <a:pPr algn="l"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모터드라이버</a:t>
            </a:r>
          </a:p>
          <a:p>
            <a:pPr algn="l">
              <a:defRPr/>
            </a:pPr>
            <a:endParaRPr lang="en-US" altLang="ko-KR" dirty="0"/>
          </a:p>
          <a:p>
            <a:pPr algn="l"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/>
              <a:t>VFD(HCMS-2913)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 err="1"/>
              <a:t>조그스위치</a:t>
            </a:r>
            <a:r>
              <a:rPr lang="en-US" altLang="ko-KR" dirty="0"/>
              <a:t>(</a:t>
            </a:r>
            <a:r>
              <a:rPr lang="ko-KR" altLang="en-US" dirty="0"/>
              <a:t>최소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))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1060" y="1175740"/>
            <a:ext cx="1334164" cy="1281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9455" y="1458496"/>
            <a:ext cx="2197201" cy="14633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3427" y="2948797"/>
            <a:ext cx="1681217" cy="13761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10773" y="3424115"/>
            <a:ext cx="39479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400" b="1" i="0" dirty="0">
                <a:solidFill>
                  <a:srgbClr val="FF0000"/>
                </a:solidFill>
                <a:effectLst/>
                <a:latin typeface="맑은 고딕"/>
              </a:rPr>
              <a:t>TB6612FNG Dual Motor Driver Carrier</a:t>
            </a:r>
            <a:endParaRPr lang="en-US" altLang="ko-KR" sz="2400" b="1" i="0" dirty="0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37298" y="4319284"/>
            <a:ext cx="1841850" cy="120284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58134" y="4951458"/>
            <a:ext cx="6123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400" b="1" i="0" dirty="0">
                <a:effectLst/>
                <a:latin typeface="맑은 고딕"/>
              </a:rPr>
              <a:t>HCMS-2913</a:t>
            </a:r>
            <a:endParaRPr lang="en-US" altLang="ko-KR" sz="2400" b="1" i="0" dirty="0">
              <a:latin typeface="맑은 고딕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33427" y="5484240"/>
            <a:ext cx="1294329" cy="125635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995414" y="6175120"/>
            <a:ext cx="6123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400" b="1" i="0">
                <a:solidFill>
                  <a:srgbClr val="333333"/>
                </a:solidFill>
                <a:effectLst/>
                <a:latin typeface="맑은 고딕"/>
              </a:rPr>
              <a:t>4</a:t>
            </a:r>
            <a:r>
              <a:rPr lang="ko-KR" altLang="en-US" sz="2400" b="1" i="0">
                <a:solidFill>
                  <a:srgbClr val="333333"/>
                </a:solidFill>
                <a:effectLst/>
                <a:latin typeface="맑은 고딕"/>
              </a:rPr>
              <a:t>방향 조이스틱형 스위치 </a:t>
            </a:r>
            <a:r>
              <a:rPr lang="en-US" altLang="ko-KR" sz="2400" b="1" i="0">
                <a:solidFill>
                  <a:srgbClr val="333333"/>
                </a:solidFill>
                <a:effectLst/>
                <a:latin typeface="맑은 고딕"/>
              </a:rPr>
              <a:t>[TH101010]</a:t>
            </a:r>
            <a:endParaRPr lang="en-US" altLang="ko-KR" sz="2400" b="1" i="0">
              <a:solidFill>
                <a:srgbClr val="333333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부품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부품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1B07E-CF6B-439E-8FD0-E99F189C1403}"/>
              </a:ext>
            </a:extLst>
          </p:cNvPr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  <a:p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D899D5A-C65A-4C33-A6F6-DCA4A014B620}"/>
              </a:ext>
            </a:extLst>
          </p:cNvPr>
          <p:cNvSpPr txBox="1">
            <a:spLocks/>
          </p:cNvSpPr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전원부</a:t>
            </a:r>
            <a:endParaRPr lang="en-US" altLang="ko-KR" dirty="0"/>
          </a:p>
          <a:p>
            <a:pPr algn="l"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LM2940CT 5V dip </a:t>
            </a:r>
            <a:r>
              <a:rPr lang="ko-KR" altLang="en-US" dirty="0">
                <a:solidFill>
                  <a:srgbClr val="FF0000"/>
                </a:solidFill>
              </a:rPr>
              <a:t>타입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토글스위치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엔코더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AM26LS32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33C88F-BE42-41A5-B467-A9AB3DFB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07" y="2810395"/>
            <a:ext cx="1492515" cy="14374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A3B512-F43D-4AE5-BA2C-C6269EEA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4" y="1504736"/>
            <a:ext cx="1492515" cy="1342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AFF0B9-C695-4693-8514-1A97D93160C2}"/>
              </a:ext>
            </a:extLst>
          </p:cNvPr>
          <p:cNvSpPr txBox="1"/>
          <p:nvPr/>
        </p:nvSpPr>
        <p:spPr>
          <a:xfrm>
            <a:off x="6101445" y="2174490"/>
            <a:ext cx="5064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</a:rPr>
              <a:t>LM2940CT-5.0/NOPB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CD5A2-AB19-4C26-8D05-92573DFAEC3B}"/>
              </a:ext>
            </a:extLst>
          </p:cNvPr>
          <p:cNvSpPr txBox="1"/>
          <p:nvPr/>
        </p:nvSpPr>
        <p:spPr>
          <a:xfrm>
            <a:off x="6614433" y="3601642"/>
            <a:ext cx="4551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</a:rPr>
              <a:t>AT1D-2M3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7A5F6-F2A1-44A7-9EA6-4DFAB88E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087" y="4772801"/>
            <a:ext cx="1602505" cy="1342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CD58EE-88DA-4396-B289-58C17E4C6914}"/>
              </a:ext>
            </a:extLst>
          </p:cNvPr>
          <p:cNvSpPr txBox="1"/>
          <p:nvPr/>
        </p:nvSpPr>
        <p:spPr>
          <a:xfrm>
            <a:off x="6023299" y="5338007"/>
            <a:ext cx="54528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</a:rPr>
              <a:t>AM26LS32AIN</a:t>
            </a:r>
          </a:p>
        </p:txBody>
      </p:sp>
    </p:spTree>
    <p:extLst>
      <p:ext uri="{BB962C8B-B14F-4D97-AF65-F5344CB8AC3E}">
        <p14:creationId xmlns:p14="http://schemas.microsoft.com/office/powerpoint/2010/main" val="226997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/>
                  <a:ea typeface="HY헤드라인M"/>
                  <a:cs typeface="KoPubWorld돋움체 Bold"/>
                </a:rPr>
                <a:t>부품</a:t>
              </a:r>
              <a:endPara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F4B183"/>
                  </a:solidFill>
                  <a:latin typeface="HY헤드라인M"/>
                  <a:ea typeface="HY헤드라인M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F4B183"/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부품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b="1" spc="-150">
              <a:solidFill>
                <a:srgbClr val="00002F"/>
              </a:solidFill>
              <a:latin typeface="맑은 고딕"/>
            </a:endParaRPr>
          </a:p>
          <a:p>
            <a:pPr lvl="0">
              <a:defRPr/>
            </a:pPr>
            <a:endParaRPr lang="ko-KR" altLang="en-US" b="1" spc="-150">
              <a:solidFill>
                <a:srgbClr val="00002F"/>
              </a:solidFill>
              <a:latin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8391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내용 개체 틀 2"/>
          <p:cNvSpPr txBox="1"/>
          <p:nvPr/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 err="1"/>
              <a:t>센서부</a:t>
            </a: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ULN2803apg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/>
              <a:t>Si5312 (</a:t>
            </a:r>
            <a:r>
              <a:rPr lang="ko-KR" altLang="en-US" dirty="0"/>
              <a:t>발광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/>
              <a:t>ST-1KLA (</a:t>
            </a:r>
            <a:r>
              <a:rPr lang="ko-KR" altLang="en-US" dirty="0"/>
              <a:t>수광</a:t>
            </a:r>
            <a:r>
              <a:rPr lang="en-US" altLang="ko-KR" dirty="0"/>
              <a:t>)</a:t>
            </a:r>
            <a:endParaRPr lang="ko-KR" altLang="en-US" dirty="0"/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어레이저항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473</a:t>
            </a: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어레이저항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102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80067" y="1129335"/>
            <a:ext cx="1466135" cy="1418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9510" y="2500110"/>
            <a:ext cx="1701964" cy="12884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55198" y="2201044"/>
            <a:ext cx="1574123" cy="16142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50420" y="4424924"/>
            <a:ext cx="3387863" cy="17183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24843" y="5030349"/>
            <a:ext cx="4267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fi-FI" altLang="ko-KR" sz="2400" b="1" i="0" dirty="0">
                <a:solidFill>
                  <a:srgbClr val="FF0000"/>
                </a:solidFill>
                <a:effectLst/>
                <a:latin typeface="맑은 고딕"/>
              </a:rPr>
              <a:t>8x473J(47KΩ) 8pin Sip type</a:t>
            </a:r>
            <a:endParaRPr lang="fi-FI" altLang="ko-KR" sz="2400" b="1" i="0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8283" y="5478979"/>
            <a:ext cx="4124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fi-FI" altLang="ko-KR" sz="2400" b="1" i="0" dirty="0">
                <a:solidFill>
                  <a:srgbClr val="FF0000"/>
                </a:solidFill>
                <a:effectLst/>
                <a:latin typeface="맑은 고딕"/>
              </a:rPr>
              <a:t>8x102J(1KΩ) 8pin Sip type</a:t>
            </a:r>
            <a:endParaRPr lang="fi-FI" altLang="ko-KR" sz="2400" b="1" i="0" dirty="0">
              <a:solidFill>
                <a:srgbClr val="FF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/>
                  <a:ea typeface="HY헤드라인M"/>
                  <a:cs typeface="KoPubWorld돋움체 Bold"/>
                </a:rPr>
                <a:t>부품</a:t>
              </a:r>
              <a:endPara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F4B183"/>
                  </a:solidFill>
                  <a:latin typeface="HY헤드라인M"/>
                  <a:ea typeface="HY헤드라인M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F4B183"/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부품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6522" y="2201044"/>
            <a:ext cx="597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b="1" spc="-150">
              <a:solidFill>
                <a:srgbClr val="00002F"/>
              </a:solidFill>
              <a:latin typeface="맑은 고딕"/>
            </a:endParaRPr>
          </a:p>
          <a:p>
            <a:pPr lvl="0">
              <a:defRPr/>
            </a:pPr>
            <a:endParaRPr lang="ko-KR" altLang="en-US" b="1" spc="-150">
              <a:solidFill>
                <a:srgbClr val="00002F"/>
              </a:solidFill>
              <a:latin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내용 개체 틀 2"/>
          <p:cNvSpPr txBox="1"/>
          <p:nvPr/>
        </p:nvSpPr>
        <p:spPr>
          <a:xfrm>
            <a:off x="444500" y="1264003"/>
            <a:ext cx="11302999" cy="49609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서포트 플라스틱 </a:t>
            </a:r>
            <a:r>
              <a:rPr lang="en-US" altLang="ko-KR" dirty="0">
                <a:solidFill>
                  <a:srgbClr val="FF0000"/>
                </a:solidFill>
              </a:rPr>
              <a:t>F-25mm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최소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만능기판 </a:t>
            </a:r>
            <a:r>
              <a:rPr lang="en-US" altLang="ko-KR" dirty="0">
                <a:solidFill>
                  <a:srgbClr val="FF0000"/>
                </a:solidFill>
              </a:rPr>
              <a:t>150X200</a:t>
            </a:r>
            <a:r>
              <a:rPr lang="ko-KR" altLang="en-US" dirty="0">
                <a:solidFill>
                  <a:srgbClr val="FF0000"/>
                </a:solidFill>
              </a:rPr>
              <a:t> 양면</a:t>
            </a:r>
          </a:p>
          <a:p>
            <a:pPr marL="342900" indent="-342900" algn="l">
              <a:buFont typeface="Arial"/>
              <a:buChar char="•"/>
              <a:defRPr/>
            </a:pPr>
            <a:endParaRPr lang="ko-KR" altLang="en-US" dirty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세라믹 </a:t>
            </a:r>
            <a:r>
              <a:rPr lang="ko-KR" altLang="en-US" dirty="0" err="1">
                <a:solidFill>
                  <a:srgbClr val="FF0000"/>
                </a:solidFill>
              </a:rPr>
              <a:t>캐패시터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(Ceramic) (</a:t>
            </a:r>
            <a:r>
              <a:rPr lang="ko-KR" altLang="en-US" dirty="0">
                <a:solidFill>
                  <a:srgbClr val="FF0000"/>
                </a:solidFill>
              </a:rPr>
              <a:t>최소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25027" y="1580091"/>
            <a:ext cx="1464028" cy="13534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6410" y="4162828"/>
            <a:ext cx="2247900" cy="19431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4646" y="4809243"/>
            <a:ext cx="2416528" cy="36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9" name="TextBox 28"/>
          <p:cNvSpPr txBox="1"/>
          <p:nvPr/>
        </p:nvSpPr>
        <p:spPr>
          <a:xfrm>
            <a:off x="8568922" y="6105928"/>
            <a:ext cx="3411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</a:rPr>
              <a:t>Ceramic 0.01㎌, 50V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/>
                  <a:ea typeface="HY헤드라인M"/>
                  <a:cs typeface="KoPubWorld돋움체 Bold"/>
                </a:rPr>
                <a:t>부품</a:t>
              </a:r>
              <a:endParaRPr lang="en-US" altLang="ko-KR" sz="28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F4B183"/>
                  </a:solidFill>
                  <a:latin typeface="HY헤드라인M"/>
                  <a:ea typeface="HY헤드라인M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F4B183"/>
                </a:solidFill>
                <a:latin typeface="HY헤드라인M"/>
                <a:ea typeface="HY헤드라인M"/>
                <a:cs typeface="KoPubWorld돋움체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 </a:t>
            </a:r>
            <a:r>
              <a:rPr lang="ko-KR" altLang="en-US"/>
              <a:t>부품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 spc="-150">
                <a:solidFill>
                  <a:srgbClr val="00002F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1689" y="2201044"/>
            <a:ext cx="5975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b="1" spc="-150" dirty="0">
              <a:solidFill>
                <a:srgbClr val="00002F"/>
              </a:solidFill>
              <a:latin typeface="맑은 고딕"/>
            </a:endParaRPr>
          </a:p>
          <a:p>
            <a:pPr lvl="0">
              <a:defRPr/>
            </a:pPr>
            <a:endParaRPr lang="ko-KR" altLang="en-US" b="1" spc="-150" dirty="0">
              <a:solidFill>
                <a:srgbClr val="00002F"/>
              </a:solidFill>
              <a:latin typeface="맑은 고딕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내용 개체 틀 2"/>
          <p:cNvSpPr txBox="1"/>
          <p:nvPr/>
        </p:nvSpPr>
        <p:spPr>
          <a:xfrm>
            <a:off x="444500" y="1264003"/>
            <a:ext cx="11302999" cy="49609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/>
              <a:buChar char="•"/>
              <a:defRPr/>
            </a:pPr>
            <a:r>
              <a:rPr lang="ko-KR" altLang="en-US" sz="1800" b="1" i="0" dirty="0" err="1">
                <a:effectLst/>
                <a:latin typeface="Nanum Gothic"/>
              </a:rPr>
              <a:t>미니어처베어링</a:t>
            </a:r>
            <a:r>
              <a:rPr lang="en-US" altLang="ko-KR" sz="1800" b="1" i="0" dirty="0">
                <a:effectLst/>
                <a:latin typeface="Nanum Gothic"/>
              </a:rPr>
              <a:t>-MR63ZZ</a:t>
            </a:r>
          </a:p>
          <a:p>
            <a:pPr marL="342900" indent="-342900" algn="l">
              <a:buFont typeface="Arial"/>
              <a:buChar char="•"/>
              <a:defRPr/>
            </a:pPr>
            <a:endParaRPr lang="en-US" altLang="ko-KR" sz="1800" b="1" i="0" dirty="0">
              <a:effectLst/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sz="1800" b="1" dirty="0">
                <a:latin typeface="Nanum Gothic"/>
              </a:rPr>
              <a:t>내경 </a:t>
            </a:r>
            <a:r>
              <a:rPr lang="en-US" altLang="ko-KR" sz="1800" b="1" dirty="0">
                <a:latin typeface="Nanum Gothic"/>
              </a:rPr>
              <a:t>3mm </a:t>
            </a:r>
            <a:r>
              <a:rPr lang="ko-KR" altLang="en-US" sz="1800" b="1" dirty="0">
                <a:latin typeface="Nanum Gothic"/>
              </a:rPr>
              <a:t>외경 </a:t>
            </a:r>
            <a:r>
              <a:rPr lang="en-US" altLang="ko-KR" sz="1800" b="1" dirty="0">
                <a:latin typeface="Nanum Gothic"/>
              </a:rPr>
              <a:t>6mm </a:t>
            </a:r>
            <a:r>
              <a:rPr lang="ko-KR" altLang="en-US" sz="1800" b="1" dirty="0">
                <a:latin typeface="Nanum Gothic"/>
              </a:rPr>
              <a:t>두께 </a:t>
            </a:r>
            <a:r>
              <a:rPr lang="en-US" altLang="ko-KR" sz="1800" b="1" dirty="0">
                <a:latin typeface="Nanum Gothic"/>
              </a:rPr>
              <a:t>2.5mm 4</a:t>
            </a:r>
            <a:r>
              <a:rPr lang="ko-KR" altLang="en-US" sz="1800" b="1" dirty="0">
                <a:latin typeface="Nanum Gothic"/>
              </a:rPr>
              <a:t>개 이상</a:t>
            </a:r>
            <a:endParaRPr lang="en-US" altLang="ko-KR" sz="1800" b="1" dirty="0"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sz="1800" b="1" i="0" dirty="0">
                <a:effectLst/>
                <a:latin typeface="Nanum Gothic"/>
              </a:rPr>
              <a:t>내경 </a:t>
            </a:r>
            <a:r>
              <a:rPr lang="en-US" altLang="ko-KR" sz="1800" b="1" i="0" dirty="0">
                <a:effectLst/>
                <a:latin typeface="Nanum Gothic"/>
              </a:rPr>
              <a:t>3mm </a:t>
            </a:r>
            <a:r>
              <a:rPr lang="ko-KR" altLang="en-US" sz="1800" b="1" i="0" dirty="0">
                <a:effectLst/>
                <a:latin typeface="Nanum Gothic"/>
              </a:rPr>
              <a:t>외경 </a:t>
            </a:r>
            <a:r>
              <a:rPr lang="en-US" altLang="ko-KR" sz="1800" b="1" i="0" dirty="0">
                <a:effectLst/>
                <a:latin typeface="Nanum Gothic"/>
              </a:rPr>
              <a:t>7mm </a:t>
            </a:r>
            <a:r>
              <a:rPr lang="ko-KR" altLang="en-US" sz="1800" b="1" i="0" dirty="0">
                <a:effectLst/>
                <a:latin typeface="Nanum Gothic"/>
              </a:rPr>
              <a:t>두께 </a:t>
            </a:r>
            <a:r>
              <a:rPr lang="en-US" altLang="ko-KR" sz="1800" b="1" i="0" dirty="0">
                <a:effectLst/>
                <a:latin typeface="Nanum Gothic"/>
              </a:rPr>
              <a:t>2.5mm 2</a:t>
            </a:r>
            <a:r>
              <a:rPr lang="ko-KR" altLang="en-US" sz="1800" b="1" i="0" dirty="0">
                <a:effectLst/>
                <a:latin typeface="Nanum Gothic"/>
              </a:rPr>
              <a:t>개 이상</a:t>
            </a:r>
            <a:endParaRPr lang="en-US" altLang="ko-KR" sz="1800" b="1" i="0" dirty="0">
              <a:effectLst/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sz="1800" b="1" dirty="0">
                <a:latin typeface="Nanum Gothic"/>
              </a:rPr>
              <a:t>청계천 베어링 가게</a:t>
            </a:r>
            <a:endParaRPr lang="en-US" altLang="ko-KR" sz="1800" b="1" i="0" dirty="0">
              <a:effectLst/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altLang="ko-KR" b="1" dirty="0">
              <a:solidFill>
                <a:srgbClr val="FF0000"/>
              </a:solidFill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altLang="ko-KR" b="1" dirty="0">
              <a:solidFill>
                <a:srgbClr val="FF0000"/>
              </a:solidFill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ko-KR" altLang="en-US" dirty="0">
                <a:solidFill>
                  <a:srgbClr val="FF0000"/>
                </a:solidFill>
              </a:rPr>
              <a:t>MZH131W-W3 </a:t>
            </a:r>
            <a:r>
              <a:rPr lang="en-US" altLang="ko-KR" dirty="0">
                <a:solidFill>
                  <a:srgbClr val="FF0000"/>
                </a:solidFill>
              </a:rPr>
              <a:t>1~2</a:t>
            </a:r>
            <a:r>
              <a:rPr lang="ko-KR" altLang="en-US" dirty="0">
                <a:solidFill>
                  <a:srgbClr val="FF0000"/>
                </a:solidFill>
              </a:rPr>
              <a:t>개</a:t>
            </a:r>
            <a:endParaRPr lang="en-US" altLang="ko-KR" dirty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en-US" altLang="ko-KR" b="1" dirty="0">
              <a:solidFill>
                <a:srgbClr val="FF0000"/>
              </a:solidFill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</a:rPr>
              <a:t>Y</a:t>
            </a:r>
            <a:r>
              <a:rPr lang="ko-KR" altLang="en-US" dirty="0">
                <a:solidFill>
                  <a:srgbClr val="FF0000"/>
                </a:solidFill>
              </a:rPr>
              <a:t>j402035 </a:t>
            </a:r>
            <a:r>
              <a:rPr lang="en-US" altLang="ko-KR" dirty="0">
                <a:solidFill>
                  <a:srgbClr val="FF0000"/>
                </a:solidFill>
              </a:rPr>
              <a:t>4</a:t>
            </a:r>
            <a:r>
              <a:rPr lang="ko-KR" altLang="en-US" dirty="0">
                <a:solidFill>
                  <a:srgbClr val="FF0000"/>
                </a:solidFill>
              </a:rPr>
              <a:t>개 정도</a:t>
            </a:r>
          </a:p>
          <a:p>
            <a:pPr algn="l">
              <a:defRPr/>
            </a:pPr>
            <a:endParaRPr lang="en-US" altLang="ko-KR" b="1" dirty="0">
              <a:solidFill>
                <a:srgbClr val="FF0000"/>
              </a:solidFill>
              <a:latin typeface="Nanum Gothic"/>
            </a:endParaRPr>
          </a:p>
          <a:p>
            <a:pPr marL="342900" indent="-342900" algn="l">
              <a:buFont typeface="Arial"/>
              <a:buChar char="•"/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4646" y="4809243"/>
            <a:ext cx="2416528" cy="36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7889E5-9E37-433D-AA14-41CAED73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48" y="2520049"/>
            <a:ext cx="2325078" cy="25287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B9877F-CBB8-4AD0-9246-9CA582E3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73" y="5093671"/>
            <a:ext cx="1885950" cy="1447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FE904E-280A-41BE-BBB2-56940137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617" y="1226094"/>
            <a:ext cx="1612582" cy="1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6814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부품 구매</a:t>
              </a:r>
              <a:endPara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F4B18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F4B18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156E44-9089-42FE-B453-DC4D10F46E22}"/>
              </a:ext>
            </a:extLst>
          </p:cNvPr>
          <p:cNvSpPr txBox="1"/>
          <p:nvPr/>
        </p:nvSpPr>
        <p:spPr>
          <a:xfrm>
            <a:off x="557400" y="603663"/>
            <a:ext cx="241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부품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96435-E7FC-428C-91FD-746CB8DBA415}"/>
              </a:ext>
            </a:extLst>
          </p:cNvPr>
          <p:cNvSpPr txBox="1"/>
          <p:nvPr/>
        </p:nvSpPr>
        <p:spPr>
          <a:xfrm>
            <a:off x="2661525" y="2425577"/>
            <a:ext cx="29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1FF1F7-3250-4C00-92F9-5AE06C0F0382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67897AC-AA4A-447D-9C10-71CBB1750447}"/>
              </a:ext>
            </a:extLst>
          </p:cNvPr>
          <p:cNvSpPr txBox="1">
            <a:spLocks/>
          </p:cNvSpPr>
          <p:nvPr/>
        </p:nvSpPr>
        <p:spPr>
          <a:xfrm>
            <a:off x="331601" y="1290174"/>
            <a:ext cx="11302999" cy="4960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 err="1"/>
              <a:t>디바이스마트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ko-KR" altLang="en-US" dirty="0"/>
              <a:t>종로</a:t>
            </a:r>
            <a:r>
              <a:rPr lang="en-US" altLang="ko-KR" dirty="0"/>
              <a:t> 3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서진전자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/>
              <a:t>베어링</a:t>
            </a:r>
            <a:r>
              <a:rPr lang="en-US" altLang="ko-KR" dirty="0"/>
              <a:t>,</a:t>
            </a:r>
            <a:r>
              <a:rPr lang="ko-KR" altLang="en-US" dirty="0"/>
              <a:t> 하드웨어</a:t>
            </a:r>
            <a:r>
              <a:rPr lang="en-US" altLang="ko-KR" dirty="0"/>
              <a:t>(</a:t>
            </a:r>
            <a:r>
              <a:rPr lang="ko-KR" altLang="en-US" dirty="0"/>
              <a:t>대신기공사</a:t>
            </a:r>
            <a:r>
              <a:rPr lang="en-US" altLang="ko-KR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0842A-FE70-451F-8964-F4BF115F1519}"/>
              </a:ext>
            </a:extLst>
          </p:cNvPr>
          <p:cNvSpPr txBox="1"/>
          <p:nvPr/>
        </p:nvSpPr>
        <p:spPr>
          <a:xfrm>
            <a:off x="699106" y="1754104"/>
            <a:ext cx="597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</a:rPr>
              <a:t>https://www.devicemart.co.kr/main/index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13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653</Words>
  <Application>Microsoft Office PowerPoint</Application>
  <PresentationFormat>와이드스크린</PresentationFormat>
  <Paragraphs>234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HY헤드라인M</vt:lpstr>
      <vt:lpstr>Nanum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 종욱</cp:lastModifiedBy>
  <cp:revision>137</cp:revision>
  <dcterms:created xsi:type="dcterms:W3CDTF">2020-01-03T14:16:53Z</dcterms:created>
  <dcterms:modified xsi:type="dcterms:W3CDTF">2021-06-30T19:01:36Z</dcterms:modified>
  <cp:version/>
</cp:coreProperties>
</file>